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  <p:embeddedFont>
      <p:font typeface="Roboto Mon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31" Type="http://schemas.openxmlformats.org/officeDocument/2006/relationships/font" Target="fonts/RobotoMono-bold.fntdata"/><Relationship Id="rId30" Type="http://schemas.openxmlformats.org/officeDocument/2006/relationships/font" Target="fonts/RobotoMono-regular.fntdata"/><Relationship Id="rId11" Type="http://schemas.openxmlformats.org/officeDocument/2006/relationships/font" Target="fonts/GoogleSansSemiBold-boldItalic.fntdata"/><Relationship Id="rId33" Type="http://schemas.openxmlformats.org/officeDocument/2006/relationships/font" Target="fonts/RobotoMono-boldItalic.fntdata"/><Relationship Id="rId10" Type="http://schemas.openxmlformats.org/officeDocument/2006/relationships/font" Target="fonts/GoogleSansSemiBold-italic.fntdata"/><Relationship Id="rId32" Type="http://schemas.openxmlformats.org/officeDocument/2006/relationships/font" Target="fonts/RobotoMono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38163" y="1725775"/>
            <a:ext cx="73095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Este proyecto tuvo como objetivo desarrollar un modelo de aprendizaje automático capaz de predecir si un usuario de Waze abandonará la aplicación, con el fin de ayudar a la empresa a tomar decisiones informadas que fortalezcan las estrategias de retención. Se exploraron varios modelos de clasificación, y tras el análisis comparativo, se eligió </a:t>
            </a:r>
            <a:r>
              <a:rPr b="1" lang="en" sz="1100">
                <a:solidFill>
                  <a:schemeClr val="dk1"/>
                </a:solidFill>
              </a:rPr>
              <a:t>XGBoost</a:t>
            </a:r>
            <a:r>
              <a:rPr lang="en" sz="1100">
                <a:solidFill>
                  <a:schemeClr val="dk1"/>
                </a:solidFill>
              </a:rPr>
              <a:t> por su mejor desempeño en métricas clave. El modelo fue entrenado y validado con datos históricos de uso de la app, conducción y navegación de los usuarios.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16" name="Google Shape;416;p16"/>
          <p:cNvSpPr txBox="1"/>
          <p:nvPr/>
        </p:nvSpPr>
        <p:spPr>
          <a:xfrm>
            <a:off x="4507175" y="64132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7" name="Google Shape;417;p16"/>
          <p:cNvGrpSpPr/>
          <p:nvPr/>
        </p:nvGrpSpPr>
        <p:grpSpPr>
          <a:xfrm>
            <a:off x="188700" y="665125"/>
            <a:ext cx="7408425" cy="771300"/>
            <a:chOff x="188700" y="665125"/>
            <a:chExt cx="7408425" cy="771300"/>
          </a:xfrm>
        </p:grpSpPr>
        <p:sp>
          <p:nvSpPr>
            <p:cNvPr id="418" name="Google Shape;418;p16"/>
            <p:cNvSpPr txBox="1"/>
            <p:nvPr/>
          </p:nvSpPr>
          <p:spPr>
            <a:xfrm>
              <a:off x="287625" y="665125"/>
              <a:ext cx="73095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Predicción de Abandono de Usuarios para Mejorar la Retención en Waze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9" name="Google Shape;419;p16"/>
            <p:cNvSpPr txBox="1"/>
            <p:nvPr/>
          </p:nvSpPr>
          <p:spPr>
            <a:xfrm>
              <a:off x="188700" y="1036225"/>
              <a:ext cx="5090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Informe final – Implementación del modelo XGBoost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20" name="Google Shape;420;p16"/>
          <p:cNvSpPr txBox="1"/>
          <p:nvPr/>
        </p:nvSpPr>
        <p:spPr>
          <a:xfrm>
            <a:off x="344800" y="3956675"/>
            <a:ext cx="2762400" cy="48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El modelo </a:t>
            </a:r>
            <a:r>
              <a:rPr b="1" lang="en" sz="1100">
                <a:solidFill>
                  <a:schemeClr val="dk1"/>
                </a:solidFill>
              </a:rPr>
              <a:t>XGBoost superó al Random Forest</a:t>
            </a:r>
            <a:r>
              <a:rPr lang="en" sz="1100">
                <a:solidFill>
                  <a:schemeClr val="dk1"/>
                </a:solidFill>
              </a:rPr>
              <a:t> en la predicción de abandonos, con un </a:t>
            </a:r>
            <a:r>
              <a:rPr b="1" lang="en" sz="1100">
                <a:solidFill>
                  <a:schemeClr val="dk1"/>
                </a:solidFill>
              </a:rPr>
              <a:t>recall de aproximadamente 18%</a:t>
            </a:r>
            <a:r>
              <a:rPr lang="en" sz="1100">
                <a:solidFill>
                  <a:schemeClr val="dk1"/>
                </a:solidFill>
              </a:rPr>
              <a:t> y un </a:t>
            </a:r>
            <a:r>
              <a:rPr b="1" lang="en" sz="1100">
                <a:solidFill>
                  <a:schemeClr val="dk1"/>
                </a:solidFill>
              </a:rPr>
              <a:t>F1 score de 0.22</a:t>
            </a:r>
            <a:r>
              <a:rPr lang="en" sz="1100">
                <a:solidFill>
                  <a:schemeClr val="dk1"/>
                </a:solidFill>
              </a:rPr>
              <a:t>, lo que indica una mejor capacidad para identificar usuarios que realmente abandonan.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 pesar de que la </a:t>
            </a:r>
            <a:r>
              <a:rPr b="1" lang="en" sz="1100">
                <a:solidFill>
                  <a:schemeClr val="dk1"/>
                </a:solidFill>
              </a:rPr>
              <a:t>exactitud global fue alta (~81%)</a:t>
            </a:r>
            <a:r>
              <a:rPr lang="en" sz="1100">
                <a:solidFill>
                  <a:schemeClr val="dk1"/>
                </a:solidFill>
              </a:rPr>
              <a:t>, el modelo enfrenta desafíos debido al </a:t>
            </a:r>
            <a:r>
              <a:rPr b="1" lang="en" sz="1100">
                <a:solidFill>
                  <a:schemeClr val="dk1"/>
                </a:solidFill>
              </a:rPr>
              <a:t>desbalance de clases</a:t>
            </a:r>
            <a:r>
              <a:rPr lang="en" sz="1100">
                <a:solidFill>
                  <a:schemeClr val="dk1"/>
                </a:solidFill>
              </a:rPr>
              <a:t>, ya que los usuarios que abandonan representan una minoría.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Las variables más influyentes fueron: </a:t>
            </a:r>
            <a:r>
              <a:rPr b="1" lang="en" sz="1100">
                <a:solidFill>
                  <a:schemeClr val="dk1"/>
                </a:solidFill>
              </a:rPr>
              <a:t>comodidad del asiento, entretenimiento durante el viaje, tipo de clase (por ejemplo, Business)</a:t>
            </a:r>
            <a:r>
              <a:rPr lang="en" sz="1100">
                <a:solidFill>
                  <a:schemeClr val="dk1"/>
                </a:solidFill>
              </a:rPr>
              <a:t> y </a:t>
            </a:r>
            <a:r>
              <a:rPr b="1" lang="en" sz="1100">
                <a:solidFill>
                  <a:schemeClr val="dk1"/>
                </a:solidFill>
              </a:rPr>
              <a:t>días activos de conducción</a:t>
            </a:r>
            <a:r>
              <a:rPr lang="en" sz="1100">
                <a:solidFill>
                  <a:schemeClr val="dk1"/>
                </a:solidFill>
              </a:rPr>
              <a:t>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Se generaron nuevas variables clave mediante ingeniería de características, como </a:t>
            </a:r>
            <a:r>
              <a:rPr b="1" lang="en" sz="1100">
                <a:solidFill>
                  <a:schemeClr val="dk1"/>
                </a:solidFill>
              </a:rPr>
              <a:t>km por día de conducción</a:t>
            </a:r>
            <a:r>
              <a:rPr lang="en" sz="1100">
                <a:solidFill>
                  <a:schemeClr val="dk1"/>
                </a:solidFill>
              </a:rPr>
              <a:t>, </a:t>
            </a:r>
            <a:r>
              <a:rPr b="1" lang="en" sz="1100">
                <a:solidFill>
                  <a:schemeClr val="dk1"/>
                </a:solidFill>
              </a:rPr>
              <a:t>porcentaje de sesiones recientes</a:t>
            </a:r>
            <a:r>
              <a:rPr lang="en" sz="1100">
                <a:solidFill>
                  <a:schemeClr val="dk1"/>
                </a:solidFill>
              </a:rPr>
              <a:t> y </a:t>
            </a:r>
            <a:r>
              <a:rPr b="1" lang="en" sz="1100">
                <a:solidFill>
                  <a:schemeClr val="dk1"/>
                </a:solidFill>
              </a:rPr>
              <a:t>número promedio de sesiones por día</a:t>
            </a:r>
            <a:r>
              <a:rPr lang="en" sz="1100">
                <a:solidFill>
                  <a:schemeClr val="dk1"/>
                </a:solidFill>
              </a:rPr>
              <a:t>, que fortalecieron el rendimiento del modelo.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3669025" y="3379475"/>
            <a:ext cx="35943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🔍 La matriz de confusión muestra que el modelo identifica correctamente la mayoría de los usuarios que se retienen, pero todavía tiene margen de mejora en la detección de usuarios que abandonan.</a:t>
            </a:r>
            <a:endParaRPr sz="1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📊 La visualización de importancia de características evidencia patrones de comportamiento valiosos que pueden ser utilizados por los equipos de marketing y producto para implementar estrategias más efectivas de retención personalizada</a:t>
            </a:r>
            <a:endParaRPr sz="1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descr="Archivo:XGBoost logo.png - Wikipedia, la enciclopedia libre" id="422" name="Google Shape;42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9150" y="5526650"/>
            <a:ext cx="3886200" cy="1495425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16"/>
          <p:cNvSpPr txBox="1"/>
          <p:nvPr/>
        </p:nvSpPr>
        <p:spPr>
          <a:xfrm>
            <a:off x="3469000" y="7789550"/>
            <a:ext cx="3794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Ajustar el umbral de clasificación</a:t>
            </a:r>
            <a:r>
              <a:rPr lang="en" sz="1000">
                <a:solidFill>
                  <a:schemeClr val="dk1"/>
                </a:solidFill>
              </a:rPr>
              <a:t> para aumentar la sensibilidad del modelo hacia los casos de abandono.</a:t>
            </a:r>
            <a:br>
              <a:rPr lang="en" sz="1000">
                <a:solidFill>
                  <a:schemeClr val="dk1"/>
                </a:solidFill>
              </a:rPr>
            </a:b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Aplicar técnicas de balanceo de clases</a:t>
            </a:r>
            <a:r>
              <a:rPr lang="en" sz="1000">
                <a:solidFill>
                  <a:schemeClr val="dk1"/>
                </a:solidFill>
              </a:rPr>
              <a:t>, como </a:t>
            </a:r>
            <a:r>
              <a:rPr lang="en" sz="1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scale_pos_weight</a:t>
            </a:r>
            <a:r>
              <a:rPr lang="en" sz="1000">
                <a:solidFill>
                  <a:schemeClr val="dk1"/>
                </a:solidFill>
              </a:rPr>
              <a:t> o SMOTE, para mejorar la capacidad del modelo de identificar usuarios que abandonan.</a:t>
            </a:r>
            <a:br>
              <a:rPr lang="en" sz="1000">
                <a:solidFill>
                  <a:schemeClr val="dk1"/>
                </a:solidFill>
              </a:rPr>
            </a:b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Incorporar nuevas variables</a:t>
            </a:r>
            <a:r>
              <a:rPr lang="en" sz="1000">
                <a:solidFill>
                  <a:schemeClr val="dk1"/>
                </a:solidFill>
              </a:rPr>
              <a:t> relacionadas con fechas (última sesión, tendencia de uso) y comportamiento dentro de la app (notificaciones, clics).</a:t>
            </a:r>
            <a:br>
              <a:rPr lang="en" sz="1000">
                <a:solidFill>
                  <a:schemeClr val="dk1"/>
                </a:solidFill>
              </a:rPr>
            </a:b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Utilizar herramientas como SHAP</a:t>
            </a:r>
            <a:r>
              <a:rPr lang="en" sz="1000">
                <a:solidFill>
                  <a:schemeClr val="dk1"/>
                </a:solidFill>
              </a:rPr>
              <a:t> para interpretar las predicciones a nivel individual y generar alertas automatizadas.</a:t>
            </a:r>
            <a:br>
              <a:rPr lang="en" sz="1000">
                <a:solidFill>
                  <a:schemeClr val="dk1"/>
                </a:solidFill>
              </a:rPr>
            </a:b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Validar el modelo en un entorno controlado (A/B testing)</a:t>
            </a:r>
            <a:r>
              <a:rPr lang="en" sz="1000">
                <a:solidFill>
                  <a:schemeClr val="dk1"/>
                </a:solidFill>
              </a:rPr>
              <a:t> antes de su implementación completa en producción.</a:t>
            </a:r>
            <a:br>
              <a:rPr lang="en" sz="1000">
                <a:solidFill>
                  <a:schemeClr val="dk1"/>
                </a:solidFill>
              </a:rPr>
            </a:b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Colaborar con los equipos de negocio y producto</a:t>
            </a:r>
            <a:r>
              <a:rPr lang="en" sz="1000">
                <a:solidFill>
                  <a:schemeClr val="dk1"/>
                </a:solidFill>
              </a:rPr>
              <a:t> para diseñar campañas y acciones de retención dirigidas a usuarios con alta probabilidad de abandono.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